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59"/>
  </p:notesMasterIdLst>
  <p:handoutMasterIdLst>
    <p:handoutMasterId r:id="rId60"/>
  </p:handoutMasterIdLst>
  <p:sldIdLst>
    <p:sldId id="256" r:id="rId2"/>
    <p:sldId id="303" r:id="rId3"/>
    <p:sldId id="271" r:id="rId4"/>
    <p:sldId id="272" r:id="rId5"/>
    <p:sldId id="276" r:id="rId6"/>
    <p:sldId id="277" r:id="rId7"/>
    <p:sldId id="304" r:id="rId8"/>
    <p:sldId id="279" r:id="rId9"/>
    <p:sldId id="280" r:id="rId10"/>
    <p:sldId id="345" r:id="rId11"/>
    <p:sldId id="346" r:id="rId12"/>
    <p:sldId id="347" r:id="rId13"/>
    <p:sldId id="348" r:id="rId14"/>
    <p:sldId id="258" r:id="rId15"/>
    <p:sldId id="285" r:id="rId16"/>
    <p:sldId id="349" r:id="rId17"/>
    <p:sldId id="321" r:id="rId18"/>
    <p:sldId id="325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29" r:id="rId29"/>
    <p:sldId id="359" r:id="rId30"/>
    <p:sldId id="360" r:id="rId31"/>
    <p:sldId id="361" r:id="rId32"/>
    <p:sldId id="362" r:id="rId33"/>
    <p:sldId id="363" r:id="rId34"/>
    <p:sldId id="364" r:id="rId35"/>
    <p:sldId id="332" r:id="rId36"/>
    <p:sldId id="333" r:id="rId37"/>
    <p:sldId id="365" r:id="rId38"/>
    <p:sldId id="366" r:id="rId39"/>
    <p:sldId id="367" r:id="rId40"/>
    <p:sldId id="368" r:id="rId41"/>
    <p:sldId id="369" r:id="rId42"/>
    <p:sldId id="370" r:id="rId43"/>
    <p:sldId id="371" r:id="rId44"/>
    <p:sldId id="372" r:id="rId45"/>
    <p:sldId id="373" r:id="rId46"/>
    <p:sldId id="374" r:id="rId47"/>
    <p:sldId id="335" r:id="rId48"/>
    <p:sldId id="336" r:id="rId49"/>
    <p:sldId id="337" r:id="rId50"/>
    <p:sldId id="338" r:id="rId51"/>
    <p:sldId id="339" r:id="rId52"/>
    <p:sldId id="344" r:id="rId53"/>
    <p:sldId id="341" r:id="rId54"/>
    <p:sldId id="342" r:id="rId55"/>
    <p:sldId id="259" r:id="rId56"/>
    <p:sldId id="302" r:id="rId57"/>
    <p:sldId id="306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47" autoAdjust="0"/>
    <p:restoredTop sz="86364" autoAdjust="0"/>
  </p:normalViewPr>
  <p:slideViewPr>
    <p:cSldViewPr>
      <p:cViewPr varScale="1">
        <p:scale>
          <a:sx n="44" d="100"/>
          <a:sy n="44" d="100"/>
        </p:scale>
        <p:origin x="-8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3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306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0C117-A1F6-4A24-8009-B408A4004C76}" type="datetimeFigureOut">
              <a:rPr lang="en-IE" smtClean="0"/>
              <a:pPr/>
              <a:t>06/04/2011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E8B4E-C7DF-4087-9355-158ED69C6F3F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1F25E0-50FA-461D-83FA-DA29707A439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25E0-50FA-461D-83FA-DA29707A439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2302E31-1E3D-44D8-975B-6AE5D76E0D51}" type="datetime1">
              <a:rPr lang="en-US" altLang="en-US"/>
              <a:pPr/>
              <a:t>4/6/2011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DAC8AE-8353-4C39-9E2B-7CB3C665909B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BF68F4F-4776-44DE-A9B5-BBD5DF4A34BE}" type="datetime1">
              <a:rPr lang="en-US" altLang="en-US"/>
              <a:pPr/>
              <a:t>4/6/2011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A80F05-67E9-4F28-9380-FC13B49249D7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645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EB1CD-B37F-46EB-9EE7-0124BD9AA530}" type="slidenum">
              <a:rPr lang="en-US"/>
              <a:pPr/>
              <a:t>48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Box 3"/>
          <p:cNvSpPr txBox="1"/>
          <p:nvPr userDrawn="1"/>
        </p:nvSpPr>
        <p:spPr>
          <a:xfrm>
            <a:off x="8316416" y="638132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CF74487-CC10-4106-81F1-872A70EAA6F9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3373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373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124200" y="63373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24200" y="63373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24200" y="63373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373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373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3373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3373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888"/>
            <a:ext cx="6275388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0" y="1341438"/>
            <a:ext cx="9144000" cy="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6429375" y="63373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GB" sz="900"/>
          </a:p>
          <a:p>
            <a:pPr algn="ctr"/>
            <a:endParaRPr lang="en-GB" sz="900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236538" y="63373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GB" sz="900"/>
          </a:p>
          <a:p>
            <a:endParaRPr lang="en-GB" sz="900"/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6804025" y="6597650"/>
            <a:ext cx="1728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 sz="1000"/>
              <a:t>                                      </a:t>
            </a:r>
            <a:endParaRPr lang="en-GB" sz="1000"/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7308850" y="6491288"/>
            <a:ext cx="1366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pic>
        <p:nvPicPr>
          <p:cNvPr id="65547" name="Picture 11" descr="UCC 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19925" y="260350"/>
            <a:ext cx="1728788" cy="86518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5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5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5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5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5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981075"/>
            <a:ext cx="8078787" cy="2676525"/>
          </a:xfrm>
        </p:spPr>
        <p:txBody>
          <a:bodyPr/>
          <a:lstStyle/>
          <a:p>
            <a:pPr algn="ctr"/>
            <a:r>
              <a:rPr lang="en-IE" sz="4400" dirty="0"/>
              <a:t>Internal Quality Assurance at University College Cork</a:t>
            </a:r>
            <a:endParaRPr lang="en-US" sz="4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500438"/>
            <a:ext cx="5832475" cy="2736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 sz="3600" dirty="0"/>
              <a:t>Dr. Norma Ryan</a:t>
            </a:r>
          </a:p>
          <a:p>
            <a:pPr>
              <a:lnSpc>
                <a:spcPct val="90000"/>
              </a:lnSpc>
            </a:pPr>
            <a:endParaRPr lang="en-IE" sz="3200" dirty="0"/>
          </a:p>
          <a:p>
            <a:pPr>
              <a:lnSpc>
                <a:spcPct val="90000"/>
              </a:lnSpc>
            </a:pPr>
            <a:r>
              <a:rPr lang="en-IE" sz="3200" dirty="0"/>
              <a:t>University College Cork – National University of Ireland Cork</a:t>
            </a:r>
            <a:endParaRPr lang="en-US" sz="3200" dirty="0"/>
          </a:p>
        </p:txBody>
      </p:sp>
      <p:pic>
        <p:nvPicPr>
          <p:cNvPr id="2053" name="Picture 4" descr="Quad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9563" y="3213100"/>
            <a:ext cx="20161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sz="4600" dirty="0"/>
              <a:t>Dr. Norma Ryan</a:t>
            </a:r>
            <a:r>
              <a:rPr lang="en-IE" sz="4600" b="0" dirty="0"/>
              <a:t>	</a:t>
            </a:r>
            <a:endParaRPr lang="en-GB" sz="4600" b="0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1200"/>
            <a:ext cx="8353425" cy="37798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 dirty="0"/>
              <a:t>Biochemist</a:t>
            </a:r>
          </a:p>
          <a:p>
            <a:pPr>
              <a:lnSpc>
                <a:spcPct val="90000"/>
              </a:lnSpc>
            </a:pPr>
            <a:r>
              <a:rPr lang="en-IE" dirty="0"/>
              <a:t>Director, Quality Promotion Unit, UCC</a:t>
            </a:r>
          </a:p>
          <a:p>
            <a:pPr>
              <a:lnSpc>
                <a:spcPct val="90000"/>
              </a:lnSpc>
            </a:pPr>
            <a:r>
              <a:rPr lang="en-IE" dirty="0"/>
              <a:t>Irish Bologna Expert</a:t>
            </a:r>
          </a:p>
          <a:p>
            <a:pPr>
              <a:lnSpc>
                <a:spcPct val="90000"/>
              </a:lnSpc>
            </a:pPr>
            <a:r>
              <a:rPr lang="en-IE" dirty="0"/>
              <a:t>Past-Chair, Irish Higher Education Network</a:t>
            </a:r>
          </a:p>
          <a:p>
            <a:pPr>
              <a:lnSpc>
                <a:spcPct val="90000"/>
              </a:lnSpc>
            </a:pPr>
            <a:r>
              <a:rPr lang="en-IE" dirty="0"/>
              <a:t>Member, Governing Authority, UCC</a:t>
            </a:r>
          </a:p>
          <a:p>
            <a:pPr>
              <a:lnSpc>
                <a:spcPct val="90000"/>
              </a:lnSpc>
            </a:pPr>
            <a:r>
              <a:rPr lang="en-IE" dirty="0"/>
              <a:t>Member, Senate of National University of Ireland</a:t>
            </a:r>
          </a:p>
          <a:p>
            <a:pPr>
              <a:lnSpc>
                <a:spcPct val="90000"/>
              </a:lnSpc>
            </a:pPr>
            <a:r>
              <a:rPr lang="en-IE" dirty="0"/>
              <a:t>Member, Irish Universities Association Quality Committee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UCC</a:t>
            </a: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1200"/>
            <a:ext cx="8147050" cy="4114800"/>
          </a:xfrm>
        </p:spPr>
        <p:txBody>
          <a:bodyPr/>
          <a:lstStyle/>
          <a:p>
            <a:r>
              <a:rPr lang="en-IE" dirty="0"/>
              <a:t>A University located in the South of Ireland, with </a:t>
            </a:r>
            <a:r>
              <a:rPr lang="en-IE" dirty="0" smtClean="0"/>
              <a:t>18,000</a:t>
            </a:r>
            <a:r>
              <a:rPr lang="en-IE" dirty="0"/>
              <a:t>+ students, and one of the highest annual research income of all the Irish Universities</a:t>
            </a:r>
          </a:p>
          <a:p>
            <a:endParaRPr lang="en-IE" dirty="0"/>
          </a:p>
          <a:p>
            <a:r>
              <a:rPr lang="en-IE" dirty="0"/>
              <a:t>Has a particular focus on delivering Fourth Level Ireland (graduate studies) and lifelong learning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Mission</a:t>
            </a: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8075612" cy="4538662"/>
          </a:xfrm>
        </p:spPr>
        <p:txBody>
          <a:bodyPr/>
          <a:lstStyle/>
          <a:p>
            <a:r>
              <a:rPr lang="en-US"/>
              <a:t>To create, preserve, and communicate knowledge and to enhance cultural, social and economic life locally, regionally and globally.</a:t>
            </a:r>
          </a:p>
          <a:p>
            <a:endParaRPr lang="en-US"/>
          </a:p>
          <a:p>
            <a:pPr>
              <a:buFont typeface="Wingdings" pitchFamily="2" charset="2"/>
              <a:buNone/>
            </a:pPr>
            <a:r>
              <a:rPr lang="en-IE">
                <a:solidFill>
                  <a:schemeClr val="accent2"/>
                </a:solidFill>
              </a:rPr>
              <a:t>VISION</a:t>
            </a:r>
            <a:endParaRPr lang="en-US">
              <a:solidFill>
                <a:schemeClr val="accent2"/>
              </a:solidFill>
            </a:endParaRPr>
          </a:p>
          <a:p>
            <a:r>
              <a:rPr lang="en-IE"/>
              <a:t>To be a research-led university of international standing with impact in Munster, Ireland, Europe and the world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Colleges of UCC	</a:t>
            </a: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844675"/>
            <a:ext cx="7992814" cy="4114800"/>
          </a:xfrm>
        </p:spPr>
        <p:txBody>
          <a:bodyPr/>
          <a:lstStyle/>
          <a:p>
            <a:r>
              <a:rPr lang="en-IE" sz="3200" dirty="0"/>
              <a:t>Arts, Celtic Studies &amp; Social Sciences</a:t>
            </a:r>
          </a:p>
          <a:p>
            <a:r>
              <a:rPr lang="en-IE" sz="3200" dirty="0"/>
              <a:t>Business &amp; Law</a:t>
            </a:r>
          </a:p>
          <a:p>
            <a:r>
              <a:rPr lang="en-IE" sz="3200" dirty="0"/>
              <a:t>Medicine &amp; Health</a:t>
            </a:r>
          </a:p>
          <a:p>
            <a:r>
              <a:rPr lang="en-IE" sz="3200" dirty="0"/>
              <a:t>Science, Engineering &amp; Food Science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 i="1"/>
              <a:t>Universities Act 1997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981200"/>
            <a:ext cx="7859712" cy="4114800"/>
          </a:xfrm>
        </p:spPr>
        <p:txBody>
          <a:bodyPr/>
          <a:lstStyle/>
          <a:p>
            <a:r>
              <a:rPr lang="en-GB" altLang="en-GB"/>
              <a:t>Legislation that established all Irish Universities as independent autonomous institutions</a:t>
            </a:r>
          </a:p>
          <a:p>
            <a:endParaRPr lang="en-GB" altLang="en-GB"/>
          </a:p>
          <a:p>
            <a:r>
              <a:rPr lang="en-GB" altLang="en-GB"/>
              <a:t>Requires all Irish Universities to put in place quality assurance procedures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Section 35:  </a:t>
            </a:r>
            <a:br>
              <a:rPr lang="en-IE"/>
            </a:br>
            <a:r>
              <a:rPr lang="en-IE"/>
              <a:t>         Quality Assurance</a:t>
            </a: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981200"/>
            <a:ext cx="7859712" cy="4114800"/>
          </a:xfrm>
        </p:spPr>
        <p:txBody>
          <a:bodyPr/>
          <a:lstStyle/>
          <a:p>
            <a:r>
              <a:rPr lang="en-US" altLang="en-US"/>
              <a:t>To promote the improvement of the quality of education of students and all related activities</a:t>
            </a:r>
          </a:p>
          <a:p>
            <a:endParaRPr lang="en-US" altLang="en-US"/>
          </a:p>
          <a:p>
            <a:r>
              <a:rPr lang="en-GB" altLang="en-GB"/>
              <a:t>Responsibility for process rests with the University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National Agenda	</a:t>
            </a: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135937" cy="4546600"/>
          </a:xfrm>
        </p:spPr>
        <p:txBody>
          <a:bodyPr/>
          <a:lstStyle/>
          <a:p>
            <a:r>
              <a:rPr lang="en-GB"/>
              <a:t>In 2003 Irish Universities Association published:</a:t>
            </a:r>
          </a:p>
          <a:p>
            <a:pPr algn="ctr">
              <a:buFont typeface="Wingdings" pitchFamily="2" charset="2"/>
              <a:buNone/>
            </a:pPr>
            <a:r>
              <a:rPr lang="en-GB" i="1">
                <a:solidFill>
                  <a:schemeClr val="accent2"/>
                </a:solidFill>
              </a:rPr>
              <a:t>A Framework for Quality in Irish Universities</a:t>
            </a:r>
          </a:p>
          <a:p>
            <a:pPr algn="ctr">
              <a:buFont typeface="Wingdings" pitchFamily="2" charset="2"/>
              <a:buNone/>
            </a:pPr>
            <a:endParaRPr lang="en-GB">
              <a:solidFill>
                <a:schemeClr val="accent2"/>
              </a:solidFill>
            </a:endParaRPr>
          </a:p>
          <a:p>
            <a:r>
              <a:rPr lang="en-GB"/>
              <a:t>In 2007 second edition published</a:t>
            </a:r>
          </a:p>
          <a:p>
            <a:endParaRPr lang="en-GB"/>
          </a:p>
          <a:p>
            <a:r>
              <a:rPr lang="en-GB"/>
              <a:t>Principles outlined in Framework compatible with the European Standards and Guidelines for Quality Assurance in Higher Education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8605838" cy="1008062"/>
          </a:xfrm>
        </p:spPr>
        <p:txBody>
          <a:bodyPr/>
          <a:lstStyle/>
          <a:p>
            <a:r>
              <a:rPr lang="en-IE" sz="3600"/>
              <a:t>Irish Universities Quality Board</a:t>
            </a:r>
            <a:endParaRPr lang="en-US" sz="360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28775"/>
            <a:ext cx="8147050" cy="3960813"/>
          </a:xfrm>
        </p:spPr>
        <p:txBody>
          <a:bodyPr/>
          <a:lstStyle/>
          <a:p>
            <a:r>
              <a:rPr lang="en-IE"/>
              <a:t>Independent body established by Irish Universities in 2003</a:t>
            </a:r>
          </a:p>
          <a:p>
            <a:endParaRPr lang="en-IE"/>
          </a:p>
          <a:p>
            <a:r>
              <a:rPr lang="en-IE" u="sng"/>
              <a:t>Purpose:</a:t>
            </a:r>
            <a:r>
              <a:rPr lang="en-IE"/>
              <a:t>  to assist the Universities in the quality agenda and to conduct reviews of the effectiveness of the Quality Improvement /Quality Assurance reviews on behalf of the Universities.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QI/QA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124200"/>
          </a:xfrm>
        </p:spPr>
        <p:txBody>
          <a:bodyPr/>
          <a:lstStyle/>
          <a:p>
            <a:r>
              <a:rPr lang="en-US" altLang="en-US" dirty="0"/>
              <a:t>QI:   Quality Improvement</a:t>
            </a:r>
          </a:p>
          <a:p>
            <a:r>
              <a:rPr lang="en-US" altLang="en-US" dirty="0"/>
              <a:t>QA:  Quality Assurance</a:t>
            </a:r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What is Quality?</a:t>
            </a:r>
          </a:p>
        </p:txBody>
      </p:sp>
      <p:sp>
        <p:nvSpPr>
          <p:cNvPr id="890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/>
              <a:t>‘Fitness for Purpose’</a:t>
            </a:r>
          </a:p>
          <a:p>
            <a:r>
              <a:rPr lang="en-GB" altLang="en-GB"/>
              <a:t>‘Fitness of Purpose’</a:t>
            </a:r>
          </a:p>
          <a:p>
            <a:r>
              <a:rPr lang="en-GB" altLang="en-GB"/>
              <a:t>‘Making the best use of resources available’</a:t>
            </a:r>
          </a:p>
          <a:p>
            <a:r>
              <a:rPr lang="en-GB" altLang="en-GB"/>
              <a:t>‘added value’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Quality Assurance</a:t>
            </a:r>
          </a:p>
        </p:txBody>
      </p:sp>
      <p:sp>
        <p:nvSpPr>
          <p:cNvPr id="911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3200400"/>
          </a:xfrm>
        </p:spPr>
        <p:txBody>
          <a:bodyPr/>
          <a:lstStyle/>
          <a:p>
            <a:r>
              <a:rPr lang="en-GB" altLang="en-GB"/>
              <a:t>Ensuring we do what we say we are doing</a:t>
            </a:r>
          </a:p>
          <a:p>
            <a:r>
              <a:rPr lang="en-GB" altLang="en-GB"/>
              <a:t>Ensuring what we do is a ‘quality’ job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Examples of QA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/>
              <a:t>Peer review of research</a:t>
            </a:r>
          </a:p>
          <a:p>
            <a:r>
              <a:rPr lang="en-GB" altLang="en-GB"/>
              <a:t>External Examiner system</a:t>
            </a:r>
          </a:p>
          <a:p>
            <a:r>
              <a:rPr lang="en-GB" altLang="en-GB"/>
              <a:t>Accreditation of degrees</a:t>
            </a:r>
          </a:p>
          <a:p>
            <a:r>
              <a:rPr lang="en-GB" altLang="en-GB"/>
              <a:t>Employability of graduates</a:t>
            </a:r>
          </a:p>
          <a:p>
            <a:endParaRPr lang="en-GB" alt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QI/QA Procedures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18487" cy="45386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/>
              <a:t>Focussed on quality improvement with rigour of quality assurance as a starting position</a:t>
            </a:r>
          </a:p>
          <a:p>
            <a:pPr>
              <a:lnSpc>
                <a:spcPct val="90000"/>
              </a:lnSpc>
            </a:pPr>
            <a:r>
              <a:rPr lang="en-IE"/>
              <a:t>Well-established and documented</a:t>
            </a:r>
          </a:p>
          <a:p>
            <a:pPr>
              <a:lnSpc>
                <a:spcPct val="90000"/>
              </a:lnSpc>
            </a:pPr>
            <a:r>
              <a:rPr lang="en-IE"/>
              <a:t>Reviewed internally and amended as deemed appropriate, e.g.</a:t>
            </a:r>
          </a:p>
          <a:p>
            <a:pPr lvl="1">
              <a:lnSpc>
                <a:spcPct val="90000"/>
              </a:lnSpc>
            </a:pPr>
            <a:r>
              <a:rPr lang="en-IE"/>
              <a:t>Implementation of detailed procedures for development and approval of Quality Improvement Plans following quality reviews.</a:t>
            </a:r>
          </a:p>
          <a:p>
            <a:pPr>
              <a:lnSpc>
                <a:spcPct val="90000"/>
              </a:lnSpc>
            </a:pPr>
            <a:r>
              <a:rPr lang="en-IE"/>
              <a:t>Developed and amended using a collegial approach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 sz="3600"/>
              <a:t>Quality Reviews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162925" cy="4319587"/>
          </a:xfrm>
        </p:spPr>
        <p:txBody>
          <a:bodyPr/>
          <a:lstStyle/>
          <a:p>
            <a:r>
              <a:rPr lang="en-GB" altLang="en-GB"/>
              <a:t>Focus on ownership of review by unit under review</a:t>
            </a:r>
          </a:p>
          <a:p>
            <a:r>
              <a:rPr lang="en-GB" altLang="en-GB"/>
              <a:t>Focus on </a:t>
            </a:r>
            <a:r>
              <a:rPr lang="en-GB" altLang="en-GB" u="sng"/>
              <a:t>all</a:t>
            </a:r>
            <a:r>
              <a:rPr lang="en-GB" altLang="en-GB"/>
              <a:t> activities of unit</a:t>
            </a:r>
          </a:p>
          <a:p>
            <a:r>
              <a:rPr lang="en-GB" altLang="en-GB"/>
              <a:t>All types of unit (academic, administrative, support service) reviewed under same principles and guidelines</a:t>
            </a:r>
          </a:p>
          <a:p>
            <a:endParaRPr lang="en-GB" altLang="en-GB"/>
          </a:p>
          <a:p>
            <a:pPr>
              <a:buFont typeface="Wingdings" pitchFamily="2" charset="2"/>
              <a:buNone/>
            </a:pPr>
            <a:endParaRPr lang="en-GB" alt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Strategy in UCC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162800" cy="3733800"/>
          </a:xfrm>
        </p:spPr>
        <p:txBody>
          <a:bodyPr/>
          <a:lstStyle/>
          <a:p>
            <a:r>
              <a:rPr lang="en-GB" altLang="en-GB"/>
              <a:t>Quality Promotion Committee of Governing Body</a:t>
            </a:r>
          </a:p>
          <a:p>
            <a:r>
              <a:rPr lang="en-GB" altLang="en-GB"/>
              <a:t>Reviews scheduled over 6 year period by Quality Promotion Committee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Quality Promotion Committee </a:t>
            </a: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/>
              <a:t>Committee of Governing Body with executive authority</a:t>
            </a:r>
          </a:p>
          <a:p>
            <a:r>
              <a:rPr lang="en-GB" altLang="en-GB"/>
              <a:t>Chaired by President of UCC</a:t>
            </a:r>
          </a:p>
          <a:p>
            <a:r>
              <a:rPr lang="en-GB" altLang="en-GB"/>
              <a:t>Has representatives of</a:t>
            </a:r>
          </a:p>
          <a:p>
            <a:pPr lvl="1"/>
            <a:r>
              <a:rPr lang="en-GB" altLang="en-GB" sz="2000"/>
              <a:t>Academic Staff</a:t>
            </a:r>
          </a:p>
          <a:p>
            <a:pPr lvl="1"/>
            <a:r>
              <a:rPr lang="en-GB" altLang="en-GB" sz="2000"/>
              <a:t>Administrative and  Support Staff</a:t>
            </a:r>
          </a:p>
          <a:p>
            <a:pPr lvl="1"/>
            <a:r>
              <a:rPr lang="en-GB" altLang="en-GB" sz="2000"/>
              <a:t>Governing Body external members</a:t>
            </a:r>
          </a:p>
          <a:p>
            <a:pPr lvl="1"/>
            <a:r>
              <a:rPr lang="en-GB" altLang="en-GB" sz="2000"/>
              <a:t>Students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Quality Promotion Unit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Facilitates the implementation of Quality Improvement/Quality Assurance (QI/QA) procedures in UCC</a:t>
            </a:r>
            <a:endParaRPr lang="en-GB" altLang="en-GB"/>
          </a:p>
          <a:p>
            <a:endParaRPr lang="en-GB" altLang="en-GB"/>
          </a:p>
          <a:p>
            <a:r>
              <a:rPr lang="en-GB" altLang="en-GB"/>
              <a:t>Assists in the Follow-Up procedures following a QI/QA review of a unit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Methodology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/>
              <a:t>Self-Assessment</a:t>
            </a:r>
          </a:p>
          <a:p>
            <a:r>
              <a:rPr lang="en-GB" altLang="en-GB"/>
              <a:t>Peer Review</a:t>
            </a:r>
          </a:p>
          <a:p>
            <a:pPr lvl="1"/>
            <a:r>
              <a:rPr lang="en-GB" altLang="en-GB"/>
              <a:t>Institutional/National/International</a:t>
            </a:r>
          </a:p>
          <a:p>
            <a:r>
              <a:rPr lang="en-GB" altLang="en-GB"/>
              <a:t>Follow-Up</a:t>
            </a:r>
          </a:p>
          <a:p>
            <a:pPr lvl="1"/>
            <a:r>
              <a:rPr lang="en-GB" altLang="en-GB"/>
              <a:t>On-going Quality Improvement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Reviews must involve</a:t>
            </a:r>
          </a:p>
        </p:txBody>
      </p:sp>
      <p:sp>
        <p:nvSpPr>
          <p:cNvPr id="931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657600"/>
          </a:xfrm>
        </p:spPr>
        <p:txBody>
          <a:bodyPr/>
          <a:lstStyle/>
          <a:p>
            <a:r>
              <a:rPr lang="en-GB" altLang="en-GB" dirty="0"/>
              <a:t>Students</a:t>
            </a:r>
          </a:p>
          <a:p>
            <a:r>
              <a:rPr lang="en-GB" altLang="en-GB" dirty="0"/>
              <a:t>Staff of institution</a:t>
            </a:r>
          </a:p>
          <a:p>
            <a:r>
              <a:rPr lang="en-GB" altLang="en-GB" dirty="0"/>
              <a:t>Employers</a:t>
            </a:r>
          </a:p>
          <a:p>
            <a:r>
              <a:rPr lang="en-GB" altLang="en-GB" dirty="0"/>
              <a:t>Past </a:t>
            </a:r>
            <a:r>
              <a:rPr lang="en-GB" altLang="en-GB" dirty="0" smtClean="0"/>
              <a:t>graduates/Alumni</a:t>
            </a:r>
            <a:endParaRPr lang="en-GB" altLang="en-GB" dirty="0"/>
          </a:p>
          <a:p>
            <a:r>
              <a:rPr lang="en-GB" altLang="en-GB" dirty="0"/>
              <a:t>Other stakeholders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Questionnaires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/>
              <a:t>Used to obtain views of staff, students and others</a:t>
            </a:r>
          </a:p>
          <a:p>
            <a:r>
              <a:rPr lang="en-GB" altLang="en-GB" dirty="0"/>
              <a:t>Available on web sites</a:t>
            </a:r>
          </a:p>
          <a:p>
            <a:r>
              <a:rPr lang="en-GB" altLang="en-GB" dirty="0"/>
              <a:t>Some are linked specifically to guidelines for preparation of </a:t>
            </a:r>
            <a:r>
              <a:rPr lang="en-GB" altLang="en-GB" dirty="0" smtClean="0"/>
              <a:t>Self-Assessment </a:t>
            </a:r>
            <a:r>
              <a:rPr lang="en-GB" altLang="en-GB" dirty="0"/>
              <a:t>Report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Evaluation Process 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500174"/>
            <a:ext cx="7967690" cy="4672026"/>
          </a:xfrm>
          <a:noFill/>
          <a:ln/>
        </p:spPr>
        <p:txBody>
          <a:bodyPr/>
          <a:lstStyle/>
          <a:p>
            <a:r>
              <a:rPr lang="en-US" altLang="en-US" dirty="0" smtClean="0"/>
              <a:t>Appointment </a:t>
            </a:r>
            <a:r>
              <a:rPr lang="en-US" altLang="en-US" dirty="0"/>
              <a:t>of </a:t>
            </a:r>
            <a:r>
              <a:rPr lang="en-US" altLang="en-US" dirty="0" smtClean="0"/>
              <a:t>unit co-</a:t>
            </a:r>
            <a:r>
              <a:rPr lang="en-US" altLang="en-US" dirty="0" err="1" smtClean="0"/>
              <a:t>ordinating</a:t>
            </a:r>
            <a:r>
              <a:rPr lang="en-US" altLang="en-US" dirty="0" smtClean="0"/>
              <a:t> committee</a:t>
            </a:r>
          </a:p>
          <a:p>
            <a:pPr lvl="1"/>
            <a:r>
              <a:rPr lang="en-US" altLang="en-US" dirty="0" smtClean="0"/>
              <a:t>Guidelines on web site</a:t>
            </a:r>
            <a:endParaRPr lang="en-US" altLang="en-US" dirty="0"/>
          </a:p>
          <a:p>
            <a:r>
              <a:rPr lang="en-US" altLang="en-US" dirty="0"/>
              <a:t>Conduct of surveys of opinions of </a:t>
            </a:r>
            <a:r>
              <a:rPr lang="en-US" altLang="en-US" dirty="0" smtClean="0"/>
              <a:t>stakeholders</a:t>
            </a:r>
          </a:p>
          <a:p>
            <a:pPr lvl="1"/>
            <a:r>
              <a:rPr lang="en-US" altLang="en-US" dirty="0" smtClean="0"/>
              <a:t>Questionnaires</a:t>
            </a:r>
          </a:p>
          <a:p>
            <a:pPr lvl="1"/>
            <a:r>
              <a:rPr lang="en-US" altLang="en-US" dirty="0" smtClean="0"/>
              <a:t>Focus meetings</a:t>
            </a:r>
          </a:p>
          <a:p>
            <a:pPr lvl="1"/>
            <a:r>
              <a:rPr lang="en-US" altLang="en-US" dirty="0" smtClean="0"/>
              <a:t>????</a:t>
            </a:r>
          </a:p>
          <a:p>
            <a:r>
              <a:rPr lang="en-US" altLang="en-US" dirty="0" smtClean="0"/>
              <a:t>Assistance can be provided by QPU upon request</a:t>
            </a:r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Evaluation Process 2</a:t>
            </a:r>
            <a:endParaRPr lang="en-GB" altLang="en-GB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643050"/>
            <a:ext cx="8381296" cy="4224350"/>
          </a:xfrm>
        </p:spPr>
        <p:txBody>
          <a:bodyPr/>
          <a:lstStyle/>
          <a:p>
            <a:r>
              <a:rPr lang="en-US" altLang="en-US" dirty="0" smtClean="0"/>
              <a:t>Nomination of members of Peer Review Group</a:t>
            </a:r>
          </a:p>
          <a:p>
            <a:pPr lvl="1"/>
            <a:r>
              <a:rPr lang="en-US" altLang="en-US" dirty="0" smtClean="0"/>
              <a:t>External advisor to nominate a panel of external experts. </a:t>
            </a:r>
          </a:p>
          <a:p>
            <a:pPr lvl="1"/>
            <a:r>
              <a:rPr lang="en-US" altLang="en-US" dirty="0" smtClean="0"/>
              <a:t>Unit to nominate a panel of external stakeholders</a:t>
            </a:r>
          </a:p>
          <a:p>
            <a:pPr lvl="1"/>
            <a:r>
              <a:rPr lang="en-US" altLang="en-US" dirty="0" smtClean="0"/>
              <a:t>QPC to appoint internal members</a:t>
            </a:r>
          </a:p>
          <a:p>
            <a:pPr lvl="1"/>
            <a:r>
              <a:rPr lang="en-US" altLang="en-US" dirty="0" smtClean="0"/>
              <a:t>Unit to be offered an opportunity to identify any conflict of interest prior to letters of invitation</a:t>
            </a:r>
          </a:p>
          <a:p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Evaluation Process 3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643050"/>
            <a:ext cx="8101042" cy="4681550"/>
          </a:xfrm>
        </p:spPr>
        <p:txBody>
          <a:bodyPr/>
          <a:lstStyle/>
          <a:p>
            <a:r>
              <a:rPr lang="en-US" altLang="en-US" dirty="0"/>
              <a:t>Appointment of internal and external peer reviewers by Quality Promotion </a:t>
            </a:r>
            <a:r>
              <a:rPr lang="en-US" altLang="en-US" dirty="0" smtClean="0"/>
              <a:t>Committee</a:t>
            </a:r>
          </a:p>
          <a:p>
            <a:r>
              <a:rPr lang="en-US" altLang="en-US" dirty="0" smtClean="0"/>
              <a:t>Production of Self-Assessment Report</a:t>
            </a:r>
          </a:p>
          <a:p>
            <a:r>
              <a:rPr lang="en-GB" altLang="en-GB" dirty="0" smtClean="0"/>
              <a:t>Agreement of timetable for conduct of visit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Evaluation Process 5</a:t>
            </a:r>
            <a:endParaRPr lang="en-GB" altLang="en-GB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200400"/>
          </a:xfrm>
        </p:spPr>
        <p:txBody>
          <a:bodyPr/>
          <a:lstStyle/>
          <a:p>
            <a:r>
              <a:rPr lang="en-US" altLang="en-US"/>
              <a:t>Peer Review Visit &amp; Report</a:t>
            </a:r>
          </a:p>
          <a:p>
            <a:r>
              <a:rPr lang="en-US" altLang="en-US"/>
              <a:t>Follow-up action</a:t>
            </a:r>
          </a:p>
          <a:p>
            <a:r>
              <a:rPr lang="en-US" altLang="en-US"/>
              <a:t>On-going quality improvement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Self-Assessment Report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714488"/>
            <a:ext cx="7886728" cy="4500594"/>
          </a:xfrm>
        </p:spPr>
        <p:txBody>
          <a:bodyPr/>
          <a:lstStyle/>
          <a:p>
            <a:r>
              <a:rPr lang="en-GB" altLang="en-GB" dirty="0"/>
              <a:t>Includes assessment by students</a:t>
            </a:r>
          </a:p>
          <a:p>
            <a:r>
              <a:rPr lang="en-GB" altLang="en-GB" dirty="0"/>
              <a:t>All staff of department must be involved</a:t>
            </a:r>
          </a:p>
          <a:p>
            <a:r>
              <a:rPr lang="en-GB" altLang="en-GB" dirty="0"/>
              <a:t>Includes views of past </a:t>
            </a:r>
            <a:r>
              <a:rPr lang="en-GB" altLang="en-GB" dirty="0" smtClean="0"/>
              <a:t>graduates</a:t>
            </a:r>
          </a:p>
          <a:p>
            <a:r>
              <a:rPr lang="en-GB" altLang="en-GB" dirty="0" smtClean="0"/>
              <a:t>Incorporates views from </a:t>
            </a:r>
          </a:p>
          <a:p>
            <a:pPr lvl="1"/>
            <a:r>
              <a:rPr lang="en-GB" altLang="en-GB" dirty="0" smtClean="0"/>
              <a:t>accrediting bodies </a:t>
            </a:r>
          </a:p>
          <a:p>
            <a:pPr lvl="1"/>
            <a:r>
              <a:rPr lang="en-GB" altLang="en-GB" dirty="0" smtClean="0"/>
              <a:t>External Examiners </a:t>
            </a:r>
          </a:p>
          <a:p>
            <a:pPr lvl="1"/>
            <a:r>
              <a:rPr lang="en-GB" altLang="en-GB" dirty="0" smtClean="0"/>
              <a:t>internal stakeholders</a:t>
            </a:r>
          </a:p>
          <a:p>
            <a:pPr lvl="1"/>
            <a:r>
              <a:rPr lang="en-GB" altLang="en-GB" dirty="0" smtClean="0"/>
              <a:t>external stakeholders</a:t>
            </a:r>
          </a:p>
          <a:p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Self-Assessment Report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/>
              <a:t>Includes analysis of </a:t>
            </a:r>
          </a:p>
          <a:p>
            <a:pPr lvl="1"/>
            <a:r>
              <a:rPr lang="en-GB" altLang="en-GB" sz="2800" dirty="0"/>
              <a:t>Teaching </a:t>
            </a:r>
          </a:p>
          <a:p>
            <a:pPr lvl="1"/>
            <a:r>
              <a:rPr lang="en-GB" altLang="en-GB" sz="2800" dirty="0"/>
              <a:t>Learning</a:t>
            </a:r>
          </a:p>
          <a:p>
            <a:pPr lvl="1"/>
            <a:r>
              <a:rPr lang="en-GB" altLang="en-GB" sz="2800" dirty="0"/>
              <a:t>Research</a:t>
            </a:r>
          </a:p>
          <a:p>
            <a:pPr lvl="1"/>
            <a:r>
              <a:rPr lang="en-GB" altLang="en-GB" sz="2800" dirty="0"/>
              <a:t>Scholarly activity</a:t>
            </a:r>
          </a:p>
          <a:p>
            <a:r>
              <a:rPr lang="en-GB" altLang="en-GB" dirty="0" smtClean="0"/>
              <a:t>Includes commentary on actions taken for improvement since last Quality </a:t>
            </a:r>
            <a:r>
              <a:rPr lang="en-GB" altLang="en-GB" dirty="0"/>
              <a:t>R</a:t>
            </a:r>
            <a:r>
              <a:rPr lang="en-GB" altLang="en-GB" dirty="0" smtClean="0"/>
              <a:t>eview and Research Quality Review</a:t>
            </a:r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Self Assessment</a:t>
            </a: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Às appropriate, must include assessment of </a:t>
            </a:r>
          </a:p>
          <a:p>
            <a:pPr lvl="1"/>
            <a:r>
              <a:rPr lang="en-IE" dirty="0"/>
              <a:t>Staff profile</a:t>
            </a:r>
          </a:p>
          <a:p>
            <a:pPr lvl="1"/>
            <a:r>
              <a:rPr lang="en-IE" dirty="0"/>
              <a:t>Teaching</a:t>
            </a:r>
          </a:p>
          <a:p>
            <a:pPr lvl="1"/>
            <a:r>
              <a:rPr lang="en-IE" dirty="0"/>
              <a:t>Research</a:t>
            </a:r>
          </a:p>
          <a:p>
            <a:pPr lvl="1"/>
            <a:r>
              <a:rPr lang="en-IE" dirty="0"/>
              <a:t>Services provided</a:t>
            </a:r>
          </a:p>
          <a:p>
            <a:pPr lvl="1"/>
            <a:r>
              <a:rPr lang="en-IE" dirty="0"/>
              <a:t>standards</a:t>
            </a:r>
          </a:p>
          <a:p>
            <a:pPr lvl="1"/>
            <a:r>
              <a:rPr lang="en-IE" dirty="0"/>
              <a:t>Support services, including facilities </a:t>
            </a:r>
          </a:p>
          <a:p>
            <a:pPr lvl="1"/>
            <a:r>
              <a:rPr lang="en-IE" dirty="0"/>
              <a:t>Contribution to society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 dirty="0"/>
              <a:t>Structure of </a:t>
            </a:r>
            <a:r>
              <a:rPr lang="en-GB" altLang="en-GB" dirty="0" smtClean="0"/>
              <a:t>SAR</a:t>
            </a:r>
            <a:endParaRPr lang="en-GB" altLang="en-GB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124200"/>
          </a:xfrm>
        </p:spPr>
        <p:txBody>
          <a:bodyPr/>
          <a:lstStyle/>
          <a:p>
            <a:r>
              <a:rPr lang="en-GB" altLang="en-GB"/>
              <a:t>Core:  ‘Overall Analysis &amp; Recommendations’</a:t>
            </a:r>
          </a:p>
          <a:p>
            <a:r>
              <a:rPr lang="en-GB" altLang="en-GB"/>
              <a:t>Appendices:  contain factual details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703384" y="228600"/>
            <a:ext cx="8159262" cy="1143000"/>
          </a:xfrm>
        </p:spPr>
        <p:txBody>
          <a:bodyPr/>
          <a:lstStyle/>
          <a:p>
            <a:r>
              <a:rPr lang="en-GB" altLang="en-GB"/>
              <a:t>Overall Analysis &amp; Recommendations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/>
              <a:t>Succinct and comprehensive</a:t>
            </a:r>
          </a:p>
          <a:p>
            <a:r>
              <a:rPr lang="en-GB" altLang="en-GB" dirty="0"/>
              <a:t>Details Mission of Department </a:t>
            </a:r>
          </a:p>
          <a:p>
            <a:r>
              <a:rPr lang="en-GB" altLang="en-GB" dirty="0"/>
              <a:t>Details Aims &amp; Objectives</a:t>
            </a:r>
          </a:p>
          <a:p>
            <a:r>
              <a:rPr lang="en-GB" altLang="en-GB" dirty="0"/>
              <a:t>Summary of </a:t>
            </a:r>
            <a:r>
              <a:rPr lang="en-GB" altLang="en-GB" dirty="0" smtClean="0"/>
              <a:t>Unit activities</a:t>
            </a:r>
          </a:p>
          <a:p>
            <a:r>
              <a:rPr lang="en-GB" altLang="en-GB" dirty="0" smtClean="0"/>
              <a:t>Relates all activities to Mission and Strategic Plan of UCC</a:t>
            </a:r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6275388" cy="1157287"/>
          </a:xfrm>
        </p:spPr>
        <p:txBody>
          <a:bodyPr/>
          <a:lstStyle/>
          <a:p>
            <a:r>
              <a:rPr lang="en-GB" altLang="en-GB" dirty="0"/>
              <a:t>Overall Analysis &amp; Recommendations </a:t>
            </a:r>
            <a:r>
              <a:rPr lang="en-GB" altLang="en-GB" sz="2400" dirty="0" smtClean="0"/>
              <a:t>(</a:t>
            </a:r>
            <a:r>
              <a:rPr lang="en-GB" altLang="en-GB" sz="2400" dirty="0" err="1" smtClean="0"/>
              <a:t>contd</a:t>
            </a:r>
            <a:r>
              <a:rPr lang="en-GB" altLang="en-GB" sz="2400" dirty="0" smtClean="0"/>
              <a:t>)</a:t>
            </a:r>
            <a:endParaRPr lang="en-GB" altLang="en-GB" sz="2400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857364"/>
            <a:ext cx="7958166" cy="4162436"/>
          </a:xfrm>
        </p:spPr>
        <p:txBody>
          <a:bodyPr/>
          <a:lstStyle/>
          <a:p>
            <a:r>
              <a:rPr lang="en-GB" altLang="en-GB" dirty="0"/>
              <a:t>Benchmarking</a:t>
            </a:r>
          </a:p>
          <a:p>
            <a:r>
              <a:rPr lang="en-GB" altLang="en-GB" dirty="0"/>
              <a:t>Details of how you plan to show you have achieved your Aims &amp; Objectives</a:t>
            </a:r>
          </a:p>
          <a:p>
            <a:r>
              <a:rPr lang="en-GB" altLang="en-GB" dirty="0"/>
              <a:t>How </a:t>
            </a:r>
            <a:r>
              <a:rPr lang="en-GB" altLang="en-GB" dirty="0" smtClean="0"/>
              <a:t>is quality measured?</a:t>
            </a:r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GB" dirty="0"/>
              <a:t>Overall Analysis &amp; Recommendations </a:t>
            </a:r>
            <a:r>
              <a:rPr lang="en-GB" altLang="en-GB" sz="2400" dirty="0"/>
              <a:t>(contd.) 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altLang="en-GB" dirty="0"/>
              <a:t>How </a:t>
            </a:r>
            <a:r>
              <a:rPr lang="en-GB" altLang="en-GB" dirty="0" smtClean="0"/>
              <a:t>is success measured?</a:t>
            </a:r>
            <a:endParaRPr lang="en-GB" altLang="en-GB" dirty="0"/>
          </a:p>
          <a:p>
            <a:r>
              <a:rPr lang="en-GB" altLang="en-GB" dirty="0"/>
              <a:t>Emphasis on strategies for improvement of quality</a:t>
            </a:r>
          </a:p>
          <a:p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Summary of Department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1692" y="2133600"/>
            <a:ext cx="8106508" cy="4267200"/>
          </a:xfrm>
        </p:spPr>
        <p:txBody>
          <a:bodyPr/>
          <a:lstStyle/>
          <a:p>
            <a:r>
              <a:rPr lang="en-GB" altLang="en-GB"/>
              <a:t>1 page executive summary on each of following:</a:t>
            </a:r>
          </a:p>
          <a:p>
            <a:pPr lvl="1"/>
            <a:r>
              <a:rPr lang="en-GB" altLang="en-GB"/>
              <a:t>Department Structure and Organisation</a:t>
            </a:r>
          </a:p>
          <a:p>
            <a:pPr lvl="1"/>
            <a:r>
              <a:rPr lang="en-GB" altLang="en-GB"/>
              <a:t>Teaching</a:t>
            </a:r>
          </a:p>
          <a:p>
            <a:pPr lvl="1"/>
            <a:r>
              <a:rPr lang="en-GB" altLang="en-GB"/>
              <a:t>Research</a:t>
            </a:r>
          </a:p>
          <a:p>
            <a:pPr lvl="1"/>
            <a:r>
              <a:rPr lang="en-GB" altLang="en-GB"/>
              <a:t>Consultancy Activities</a:t>
            </a:r>
          </a:p>
          <a:p>
            <a:pPr lvl="1"/>
            <a:r>
              <a:rPr lang="en-GB" altLang="en-GB"/>
              <a:t>Public Profile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SWOT Analysis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/>
              <a:t>S -  Strengths</a:t>
            </a:r>
          </a:p>
          <a:p>
            <a:r>
              <a:rPr lang="en-GB" altLang="en-GB" dirty="0"/>
              <a:t>W - Weaknesses</a:t>
            </a:r>
          </a:p>
          <a:p>
            <a:r>
              <a:rPr lang="en-GB" altLang="en-GB" dirty="0"/>
              <a:t>O -  Opportunities</a:t>
            </a:r>
          </a:p>
          <a:p>
            <a:r>
              <a:rPr lang="en-GB" altLang="en-GB" dirty="0"/>
              <a:t>T -  </a:t>
            </a:r>
            <a:r>
              <a:rPr lang="en-GB" altLang="en-GB" dirty="0" smtClean="0"/>
              <a:t>Threats</a:t>
            </a:r>
          </a:p>
          <a:p>
            <a:endParaRPr lang="en-GB" altLang="en-GB" dirty="0"/>
          </a:p>
          <a:p>
            <a:r>
              <a:rPr lang="en-GB" altLang="en-GB" dirty="0" smtClean="0"/>
              <a:t>All staff involved</a:t>
            </a:r>
          </a:p>
          <a:p>
            <a:r>
              <a:rPr lang="en-GB" altLang="en-GB" dirty="0" smtClean="0"/>
              <a:t>Leads to recommendations for improvement</a:t>
            </a:r>
          </a:p>
          <a:p>
            <a:r>
              <a:rPr lang="en-GB" altLang="en-GB" dirty="0" smtClean="0"/>
              <a:t>Support for facilitator available from QPU upon request</a:t>
            </a:r>
            <a:endParaRPr lang="en-GB" altLang="en-GB" dirty="0"/>
          </a:p>
          <a:p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Evaluation of Teaching</a:t>
            </a: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Evaluation by students</a:t>
            </a:r>
          </a:p>
          <a:p>
            <a:r>
              <a:rPr lang="en-IE" dirty="0"/>
              <a:t>Questionnaires</a:t>
            </a:r>
          </a:p>
          <a:p>
            <a:r>
              <a:rPr lang="en-IE" dirty="0"/>
              <a:t>Focus groups</a:t>
            </a:r>
          </a:p>
          <a:p>
            <a:r>
              <a:rPr lang="en-IE" dirty="0"/>
              <a:t>Views of external stakeholders</a:t>
            </a:r>
          </a:p>
          <a:p>
            <a:r>
              <a:rPr lang="en-IE" dirty="0"/>
              <a:t>Teaching portfolios</a:t>
            </a:r>
          </a:p>
          <a:p>
            <a:r>
              <a:rPr lang="en-IE" dirty="0"/>
              <a:t>Peer review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Evaluation of Research</a:t>
            </a:r>
            <a:endParaRPr lang="en-US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Peer reviewed publications</a:t>
            </a:r>
          </a:p>
          <a:p>
            <a:r>
              <a:rPr lang="en-IE"/>
              <a:t>Books/chapters in books</a:t>
            </a:r>
          </a:p>
          <a:p>
            <a:r>
              <a:rPr lang="en-IE"/>
              <a:t>Supervision of graduate students</a:t>
            </a:r>
          </a:p>
          <a:p>
            <a:r>
              <a:rPr lang="en-IE"/>
              <a:t>Research grant income</a:t>
            </a:r>
          </a:p>
          <a:p>
            <a:r>
              <a:rPr lang="en-IE"/>
              <a:t>Other scholarly activity</a:t>
            </a:r>
          </a:p>
          <a:p>
            <a:endParaRPr lang="en-IE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 dirty="0"/>
              <a:t>Appendices - Academic </a:t>
            </a:r>
            <a:r>
              <a:rPr lang="en-GB" altLang="en-GB" dirty="0" smtClean="0"/>
              <a:t>Units</a:t>
            </a:r>
            <a:endParaRPr lang="en-GB" altLang="en-GB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643050"/>
            <a:ext cx="8029604" cy="4929222"/>
          </a:xfrm>
        </p:spPr>
        <p:txBody>
          <a:bodyPr/>
          <a:lstStyle/>
          <a:p>
            <a:r>
              <a:rPr lang="en-GB" altLang="en-GB" b="1" i="1" dirty="0" smtClean="0">
                <a:latin typeface="Times" charset="0"/>
                <a:cs typeface="Times" charset="0"/>
              </a:rPr>
              <a:t>Unit Details</a:t>
            </a:r>
            <a:endParaRPr lang="en-GB" altLang="en-GB" b="1" i="1" dirty="0">
              <a:latin typeface="Times" charset="0"/>
              <a:cs typeface="Times" charset="0"/>
            </a:endParaRPr>
          </a:p>
          <a:p>
            <a:r>
              <a:rPr lang="en-GB" altLang="en-GB" b="1" i="1" dirty="0" smtClean="0">
                <a:latin typeface="Times" charset="0"/>
                <a:cs typeface="Times" charset="0"/>
              </a:rPr>
              <a:t>Profiles </a:t>
            </a:r>
            <a:r>
              <a:rPr lang="en-GB" altLang="en-GB" b="1" i="1" dirty="0">
                <a:latin typeface="Times" charset="0"/>
                <a:cs typeface="Times" charset="0"/>
              </a:rPr>
              <a:t>of all </a:t>
            </a:r>
            <a:r>
              <a:rPr lang="en-GB" altLang="en-GB" b="1" i="1" dirty="0" smtClean="0">
                <a:latin typeface="Times" charset="0"/>
                <a:cs typeface="Times" charset="0"/>
              </a:rPr>
              <a:t>staff - academic</a:t>
            </a:r>
            <a:r>
              <a:rPr lang="en-GB" altLang="en-GB" b="1" i="1" dirty="0" smtClean="0">
                <a:latin typeface="Times" charset="0"/>
                <a:cs typeface="Times" charset="0"/>
              </a:rPr>
              <a:t>, administrative and support</a:t>
            </a:r>
            <a:endParaRPr lang="en-GB" altLang="en-GB" b="1" i="1" dirty="0">
              <a:latin typeface="Times" charset="0"/>
              <a:cs typeface="Times" charset="0"/>
            </a:endParaRPr>
          </a:p>
          <a:p>
            <a:r>
              <a:rPr lang="en-GB" altLang="en-GB" b="1" i="1" dirty="0" smtClean="0">
                <a:latin typeface="Times" charset="0"/>
                <a:cs typeface="Times" charset="0"/>
              </a:rPr>
              <a:t>Unit Planning </a:t>
            </a:r>
            <a:r>
              <a:rPr lang="en-GB" altLang="en-GB" b="1" i="1" dirty="0">
                <a:latin typeface="Times" charset="0"/>
                <a:cs typeface="Times" charset="0"/>
              </a:rPr>
              <a:t>and Organisation</a:t>
            </a:r>
          </a:p>
          <a:p>
            <a:r>
              <a:rPr lang="en-GB" altLang="en-GB" b="1" i="1" dirty="0">
                <a:latin typeface="Times" charset="0"/>
                <a:cs typeface="Times" charset="0"/>
              </a:rPr>
              <a:t>Teaching and </a:t>
            </a:r>
            <a:r>
              <a:rPr lang="en-GB" altLang="en-GB" b="1" i="1" dirty="0" smtClean="0">
                <a:latin typeface="Times" charset="0"/>
                <a:cs typeface="Times" charset="0"/>
              </a:rPr>
              <a:t>Learning</a:t>
            </a:r>
          </a:p>
          <a:p>
            <a:pPr lvl="1"/>
            <a:r>
              <a:rPr lang="en-GB" altLang="en-GB" i="1" dirty="0" smtClean="0">
                <a:latin typeface="Times" charset="0"/>
                <a:cs typeface="Times" charset="0"/>
              </a:rPr>
              <a:t>strategy</a:t>
            </a:r>
            <a:r>
              <a:rPr lang="en-GB" altLang="en-GB" b="1" i="1" dirty="0">
                <a:latin typeface="Times" charset="0"/>
                <a:cs typeface="Times" charset="0"/>
              </a:rPr>
              <a:t>	</a:t>
            </a:r>
            <a:endParaRPr lang="en-GB" altLang="en-GB" b="1" i="1" dirty="0" smtClean="0">
              <a:latin typeface="Times" charset="0"/>
              <a:cs typeface="Times" charset="0"/>
            </a:endParaRPr>
          </a:p>
          <a:p>
            <a:pPr lvl="1"/>
            <a:r>
              <a:rPr lang="en-GB" altLang="en-GB" i="1" dirty="0" smtClean="0">
                <a:latin typeface="Times" charset="0"/>
                <a:cs typeface="Times" charset="0"/>
              </a:rPr>
              <a:t>Reports of extern examiners</a:t>
            </a:r>
          </a:p>
          <a:p>
            <a:pPr lvl="1"/>
            <a:r>
              <a:rPr lang="en-GB" altLang="en-GB" b="1" i="1" dirty="0" smtClean="0">
                <a:latin typeface="Times" charset="0"/>
                <a:cs typeface="Times" charset="0"/>
              </a:rPr>
              <a:t>Reports from accrediting bodies. E.g. Medical </a:t>
            </a:r>
            <a:r>
              <a:rPr lang="en-GB" altLang="en-GB" b="1" i="1" dirty="0" smtClean="0">
                <a:latin typeface="Times" charset="0"/>
                <a:cs typeface="Times" charset="0"/>
              </a:rPr>
              <a:t>Council</a:t>
            </a:r>
            <a:endParaRPr lang="en-GB" altLang="en-GB" b="1" i="1" dirty="0">
              <a:latin typeface="Times" charset="0"/>
              <a:cs typeface="Time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 dirty="0"/>
              <a:t>Appendices </a:t>
            </a:r>
            <a:r>
              <a:rPr lang="en-GB" altLang="en-GB" sz="2400" dirty="0"/>
              <a:t>(contd.)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714488"/>
            <a:ext cx="7886728" cy="4305312"/>
          </a:xfrm>
        </p:spPr>
        <p:txBody>
          <a:bodyPr/>
          <a:lstStyle/>
          <a:p>
            <a:r>
              <a:rPr lang="en-GB" altLang="en-GB" i="1" dirty="0" smtClean="0">
                <a:latin typeface="Times" charset="0"/>
                <a:cs typeface="Times" charset="0"/>
              </a:rPr>
              <a:t>Research &amp; Scholarly Activity</a:t>
            </a:r>
          </a:p>
          <a:p>
            <a:pPr lvl="1"/>
            <a:r>
              <a:rPr lang="en-GB" altLang="en-GB" i="1" dirty="0" smtClean="0">
                <a:latin typeface="Times" charset="0"/>
                <a:cs typeface="Times" charset="0"/>
              </a:rPr>
              <a:t>Metrics from Research Quality Review</a:t>
            </a:r>
          </a:p>
          <a:p>
            <a:pPr lvl="1"/>
            <a:r>
              <a:rPr lang="en-GB" altLang="en-GB" i="1" dirty="0" smtClean="0">
                <a:latin typeface="Times" charset="0"/>
                <a:cs typeface="Times" charset="0"/>
              </a:rPr>
              <a:t>Strategy</a:t>
            </a:r>
          </a:p>
          <a:p>
            <a:r>
              <a:rPr lang="en-GB" altLang="en-GB" b="1" i="1" dirty="0" smtClean="0">
                <a:latin typeface="Times" charset="0"/>
                <a:cs typeface="Times" charset="0"/>
              </a:rPr>
              <a:t>Staff </a:t>
            </a:r>
            <a:r>
              <a:rPr lang="en-GB" altLang="en-GB" b="1" i="1" dirty="0">
                <a:latin typeface="Times" charset="0"/>
                <a:cs typeface="Times" charset="0"/>
              </a:rPr>
              <a:t>Development Objectives		</a:t>
            </a:r>
          </a:p>
          <a:p>
            <a:r>
              <a:rPr lang="en-GB" altLang="en-GB" b="1" i="1" dirty="0">
                <a:latin typeface="Times" charset="0"/>
                <a:cs typeface="Times" charset="0"/>
              </a:rPr>
              <a:t>External Relations	</a:t>
            </a:r>
          </a:p>
          <a:p>
            <a:r>
              <a:rPr lang="en-GB" altLang="en-GB" b="1" i="1" dirty="0">
                <a:latin typeface="Times" charset="0"/>
                <a:cs typeface="Times" charset="0"/>
              </a:rPr>
              <a:t>Support Services</a:t>
            </a:r>
          </a:p>
          <a:p>
            <a:r>
              <a:rPr lang="en-GB" altLang="en-GB" b="1" i="1" dirty="0">
                <a:latin typeface="Times" charset="0"/>
                <a:cs typeface="Times" charset="0"/>
              </a:rPr>
              <a:t>Methodology used in preparing Report</a:t>
            </a:r>
          </a:p>
          <a:p>
            <a:r>
              <a:rPr lang="en-GB" altLang="en-GB" b="1" i="1" dirty="0">
                <a:latin typeface="Times" charset="0"/>
                <a:cs typeface="Times" charset="0"/>
              </a:rPr>
              <a:t>Additional documentation that </a:t>
            </a:r>
            <a:r>
              <a:rPr lang="en-GB" altLang="en-GB" b="1" i="1" dirty="0" smtClean="0">
                <a:latin typeface="Times" charset="0"/>
                <a:cs typeface="Times" charset="0"/>
              </a:rPr>
              <a:t>Unit may </a:t>
            </a:r>
            <a:r>
              <a:rPr lang="en-GB" altLang="en-GB" b="1" i="1" dirty="0">
                <a:latin typeface="Times" charset="0"/>
                <a:cs typeface="Times" charset="0"/>
              </a:rPr>
              <a:t>wish to submit						</a:t>
            </a:r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Appendices - Admin &amp; Central Service Units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b="1" i="1" dirty="0" smtClean="0">
                <a:latin typeface="Times" charset="0"/>
                <a:cs typeface="Times" charset="0"/>
              </a:rPr>
              <a:t>Unit Details</a:t>
            </a:r>
            <a:endParaRPr lang="en-GB" altLang="en-GB" b="1" i="1" dirty="0">
              <a:latin typeface="Times" charset="0"/>
              <a:cs typeface="Times" charset="0"/>
            </a:endParaRPr>
          </a:p>
          <a:p>
            <a:r>
              <a:rPr lang="en-GB" altLang="en-GB" b="1" i="1" dirty="0" smtClean="0">
                <a:latin typeface="Times" charset="0"/>
                <a:cs typeface="Times" charset="0"/>
              </a:rPr>
              <a:t>Profiles </a:t>
            </a:r>
            <a:r>
              <a:rPr lang="en-GB" altLang="en-GB" b="1" i="1" dirty="0">
                <a:latin typeface="Times" charset="0"/>
                <a:cs typeface="Times" charset="0"/>
              </a:rPr>
              <a:t>of all staff</a:t>
            </a:r>
          </a:p>
          <a:p>
            <a:r>
              <a:rPr lang="en-GB" altLang="en-GB" b="1" i="1" dirty="0" smtClean="0">
                <a:latin typeface="Times" charset="0"/>
                <a:cs typeface="Times" charset="0"/>
              </a:rPr>
              <a:t>Unit Planning </a:t>
            </a:r>
            <a:r>
              <a:rPr lang="en-GB" altLang="en-GB" b="1" i="1" dirty="0">
                <a:latin typeface="Times" charset="0"/>
                <a:cs typeface="Times" charset="0"/>
              </a:rPr>
              <a:t>and Organisation</a:t>
            </a:r>
          </a:p>
          <a:p>
            <a:r>
              <a:rPr lang="en-GB" altLang="en-GB" b="1" i="1" dirty="0">
                <a:latin typeface="Times" charset="0"/>
                <a:cs typeface="Times" charset="0"/>
              </a:rPr>
              <a:t>List of Client Groups for </a:t>
            </a:r>
            <a:r>
              <a:rPr lang="en-GB" altLang="en-GB" b="1" i="1" dirty="0" smtClean="0">
                <a:latin typeface="Times" charset="0"/>
                <a:cs typeface="Times" charset="0"/>
              </a:rPr>
              <a:t>Unit</a:t>
            </a:r>
          </a:p>
          <a:p>
            <a:r>
              <a:rPr lang="en-GB" altLang="en-GB" i="1" dirty="0">
                <a:latin typeface="Times" charset="0"/>
                <a:cs typeface="Times" charset="0"/>
              </a:rPr>
              <a:t>Service Standards for the </a:t>
            </a:r>
            <a:r>
              <a:rPr lang="en-GB" altLang="en-GB" i="1" dirty="0" smtClean="0">
                <a:latin typeface="Times" charset="0"/>
                <a:cs typeface="Times" charset="0"/>
              </a:rPr>
              <a:t>Unit</a:t>
            </a:r>
            <a:endParaRPr lang="en-GB" altLang="en-GB" i="1" dirty="0">
              <a:latin typeface="Times" charset="0"/>
              <a:cs typeface="Times" charset="0"/>
            </a:endParaRPr>
          </a:p>
          <a:p>
            <a:r>
              <a:rPr lang="en-GB" altLang="en-GB" i="1" dirty="0">
                <a:latin typeface="Times" charset="0"/>
                <a:cs typeface="Times" charset="0"/>
              </a:rPr>
              <a:t>Staff Development Objectives		</a:t>
            </a:r>
          </a:p>
          <a:p>
            <a:r>
              <a:rPr lang="en-GB" altLang="en-GB" i="1" dirty="0" smtClean="0">
                <a:latin typeface="Times" charset="0"/>
                <a:cs typeface="Times" charset="0"/>
              </a:rPr>
              <a:t>Unit Budget</a:t>
            </a:r>
            <a:endParaRPr lang="en-GB" altLang="en-GB" i="1" dirty="0">
              <a:latin typeface="Times" charset="0"/>
              <a:cs typeface="Times" charset="0"/>
            </a:endParaRPr>
          </a:p>
          <a:p>
            <a:r>
              <a:rPr lang="en-GB" altLang="en-GB" i="1" dirty="0">
                <a:latin typeface="Times" charset="0"/>
                <a:cs typeface="Times" charset="0"/>
              </a:rPr>
              <a:t>Methodology used in preparing Report</a:t>
            </a:r>
          </a:p>
          <a:p>
            <a:endParaRPr lang="en-GB" altLang="en-GB" b="1" i="1" dirty="0">
              <a:latin typeface="Times" charset="0"/>
              <a:cs typeface="Times" charset="0"/>
            </a:endParaRPr>
          </a:p>
          <a:p>
            <a:endParaRPr lang="en-GB" altLang="en-GB" b="1" i="1" dirty="0">
              <a:latin typeface="Times" charset="0"/>
              <a:cs typeface="Time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Documentation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435280" cy="4569371"/>
          </a:xfrm>
        </p:spPr>
        <p:txBody>
          <a:bodyPr/>
          <a:lstStyle/>
          <a:p>
            <a:r>
              <a:rPr lang="en-IE" dirty="0" smtClean="0"/>
              <a:t>Provided to review group by QPU:</a:t>
            </a:r>
          </a:p>
          <a:p>
            <a:pPr lvl="1"/>
            <a:r>
              <a:rPr lang="en-IE" dirty="0" smtClean="0"/>
              <a:t>Strategic Plans</a:t>
            </a:r>
          </a:p>
          <a:p>
            <a:pPr lvl="2"/>
            <a:r>
              <a:rPr lang="en-IE" b="1" dirty="0" smtClean="0"/>
              <a:t>UCC</a:t>
            </a:r>
            <a:endParaRPr lang="en-IE" b="1" dirty="0"/>
          </a:p>
          <a:p>
            <a:pPr lvl="2"/>
            <a:r>
              <a:rPr lang="en-IE" b="1" dirty="0" smtClean="0"/>
              <a:t>College/Operational Area</a:t>
            </a:r>
          </a:p>
          <a:p>
            <a:pPr lvl="2"/>
            <a:r>
              <a:rPr lang="en-IE" b="1" dirty="0" smtClean="0"/>
              <a:t>Teaching &amp; Learning</a:t>
            </a:r>
          </a:p>
          <a:p>
            <a:pPr lvl="2"/>
            <a:r>
              <a:rPr lang="en-IE" b="1" dirty="0" smtClean="0"/>
              <a:t>Research</a:t>
            </a:r>
          </a:p>
          <a:p>
            <a:pPr lvl="2"/>
            <a:r>
              <a:rPr lang="en-IE" b="1" dirty="0" smtClean="0"/>
              <a:t>Student Experience </a:t>
            </a:r>
          </a:p>
          <a:p>
            <a:pPr lvl="1"/>
            <a:r>
              <a:rPr lang="en-IE" dirty="0" smtClean="0"/>
              <a:t>Student statistics</a:t>
            </a:r>
          </a:p>
          <a:p>
            <a:pPr lvl="1"/>
            <a:r>
              <a:rPr lang="en-IE" dirty="0" smtClean="0"/>
              <a:t>Research profiles  </a:t>
            </a:r>
          </a:p>
          <a:p>
            <a:pPr lvl="1"/>
            <a:r>
              <a:rPr lang="en-IE" dirty="0" smtClean="0"/>
              <a:t>Financial details </a:t>
            </a:r>
          </a:p>
          <a:p>
            <a:pPr lvl="1"/>
            <a:r>
              <a:rPr lang="en-IE" dirty="0" smtClean="0"/>
              <a:t>Previous Quality Review Report and Follow-Up report</a:t>
            </a:r>
            <a:endParaRPr lang="en-I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Documentation </a:t>
            </a:r>
            <a:r>
              <a:rPr lang="en-IE" sz="2400" dirty="0" smtClean="0"/>
              <a:t>(</a:t>
            </a:r>
            <a:r>
              <a:rPr lang="en-IE" sz="2400" dirty="0" err="1" smtClean="0"/>
              <a:t>contd</a:t>
            </a:r>
            <a:r>
              <a:rPr lang="en-IE" sz="2400" dirty="0" smtClean="0"/>
              <a:t>)</a:t>
            </a:r>
            <a:endParaRPr lang="en-I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Research Quality Review Report</a:t>
            </a:r>
          </a:p>
          <a:p>
            <a:r>
              <a:rPr lang="en-IE" dirty="0" smtClean="0"/>
              <a:t>Actions taken by Unit/University following Research Quality Review</a:t>
            </a:r>
            <a:endParaRPr lang="en-I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Examples of other Documents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036169" cy="3962400"/>
          </a:xfrm>
        </p:spPr>
        <p:txBody>
          <a:bodyPr/>
          <a:lstStyle/>
          <a:p>
            <a:r>
              <a:rPr lang="en-GB" altLang="en-GB" dirty="0"/>
              <a:t>Policy documents produced by </a:t>
            </a:r>
            <a:r>
              <a:rPr lang="en-GB" altLang="en-GB" dirty="0" smtClean="0"/>
              <a:t>Unit</a:t>
            </a:r>
            <a:endParaRPr lang="en-GB" altLang="en-GB" dirty="0"/>
          </a:p>
          <a:p>
            <a:r>
              <a:rPr lang="en-GB" altLang="en-GB" dirty="0"/>
              <a:t>Procedural Manuals</a:t>
            </a:r>
          </a:p>
          <a:p>
            <a:r>
              <a:rPr lang="en-GB" altLang="en-GB" dirty="0"/>
              <a:t>Guidelines/Manuals/Handbooks</a:t>
            </a:r>
          </a:p>
          <a:p>
            <a:r>
              <a:rPr lang="en-GB" altLang="en-GB" dirty="0"/>
              <a:t>Audit reports produced by external bodies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Peer Review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/>
              <a:t>Evaluation of Self-Assessment Report</a:t>
            </a:r>
          </a:p>
          <a:p>
            <a:r>
              <a:rPr lang="en-GB" altLang="en-GB" dirty="0"/>
              <a:t>Site Visit to meet with staff and students</a:t>
            </a:r>
          </a:p>
          <a:p>
            <a:r>
              <a:rPr lang="en-GB" altLang="en-GB" dirty="0"/>
              <a:t>Report on findings</a:t>
            </a:r>
          </a:p>
          <a:p>
            <a:r>
              <a:rPr lang="en-GB" altLang="en-GB" dirty="0"/>
              <a:t>Recommendations for </a:t>
            </a:r>
            <a:r>
              <a:rPr lang="en-GB" altLang="en-GB" dirty="0" smtClean="0"/>
              <a:t>improvement</a:t>
            </a:r>
          </a:p>
          <a:p>
            <a:pPr lvl="1"/>
            <a:r>
              <a:rPr lang="en-GB" altLang="en-GB" dirty="0" smtClean="0"/>
              <a:t>To Unit</a:t>
            </a:r>
          </a:p>
          <a:p>
            <a:pPr lvl="1"/>
            <a:r>
              <a:rPr lang="en-GB" altLang="en-GB" dirty="0" smtClean="0"/>
              <a:t>To University</a:t>
            </a:r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Peer Review Report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/>
              <a:t>Comments on findings</a:t>
            </a:r>
          </a:p>
          <a:p>
            <a:r>
              <a:rPr lang="en-GB" altLang="en-GB" dirty="0"/>
              <a:t>Recommendations </a:t>
            </a:r>
          </a:p>
          <a:p>
            <a:pPr lvl="1"/>
            <a:r>
              <a:rPr lang="en-GB" altLang="en-GB" sz="2800" dirty="0"/>
              <a:t>Acted upon by </a:t>
            </a:r>
            <a:r>
              <a:rPr lang="en-GB" altLang="en-GB" sz="2800" dirty="0" smtClean="0"/>
              <a:t>unit</a:t>
            </a:r>
            <a:endParaRPr lang="en-GB" altLang="en-GB" sz="2800" dirty="0"/>
          </a:p>
          <a:p>
            <a:pPr lvl="1"/>
            <a:r>
              <a:rPr lang="en-GB" altLang="en-GB" sz="2800" dirty="0"/>
              <a:t>Acted upon by institution</a:t>
            </a:r>
          </a:p>
          <a:p>
            <a:pPr lvl="1"/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Follow-up - 1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/>
              <a:t>Discussion</a:t>
            </a:r>
          </a:p>
          <a:p>
            <a:r>
              <a:rPr lang="en-GB" altLang="en-GB" dirty="0"/>
              <a:t>Draw up </a:t>
            </a:r>
            <a:r>
              <a:rPr lang="en-GB" altLang="en-GB" dirty="0" smtClean="0"/>
              <a:t>Quality Improvement Plan based </a:t>
            </a:r>
            <a:r>
              <a:rPr lang="en-GB" altLang="en-GB" dirty="0"/>
              <a:t>on recommendations</a:t>
            </a:r>
          </a:p>
          <a:p>
            <a:r>
              <a:rPr lang="en-GB" altLang="en-GB" dirty="0"/>
              <a:t>Implementation</a:t>
            </a:r>
          </a:p>
          <a:p>
            <a:endParaRPr lang="en-GB" alt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Follow-up - 2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/>
              <a:t>On-going quality improvement</a:t>
            </a:r>
          </a:p>
          <a:p>
            <a:r>
              <a:rPr lang="en-GB" altLang="en-GB" dirty="0"/>
              <a:t>Re-visit </a:t>
            </a:r>
            <a:r>
              <a:rPr lang="en-GB" altLang="en-GB" dirty="0" smtClean="0"/>
              <a:t>one to 2 years </a:t>
            </a:r>
            <a:r>
              <a:rPr lang="en-GB" altLang="en-GB" dirty="0"/>
              <a:t>later to discuss developments</a:t>
            </a:r>
          </a:p>
          <a:p>
            <a:r>
              <a:rPr lang="en-GB" altLang="en-GB" dirty="0"/>
              <a:t>Re-visit six years later in a formal review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What happens report?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 smtClean="0"/>
              <a:t>Review Report </a:t>
            </a:r>
            <a:r>
              <a:rPr lang="en-GB" altLang="en-GB" dirty="0"/>
              <a:t>is considered by</a:t>
            </a:r>
          </a:p>
          <a:p>
            <a:pPr lvl="1"/>
            <a:r>
              <a:rPr lang="en-GB" altLang="en-GB" sz="2800" dirty="0"/>
              <a:t>Staff of Department</a:t>
            </a:r>
          </a:p>
          <a:p>
            <a:pPr lvl="1"/>
            <a:r>
              <a:rPr lang="en-GB" altLang="en-GB" sz="2800" dirty="0"/>
              <a:t>Quality Promotion Committee of Governing Body</a:t>
            </a:r>
          </a:p>
          <a:p>
            <a:pPr lvl="1"/>
            <a:r>
              <a:rPr lang="en-GB" altLang="en-GB" sz="2800" dirty="0"/>
              <a:t>Budget decision makers in UCC</a:t>
            </a:r>
          </a:p>
          <a:p>
            <a:pPr lvl="1"/>
            <a:r>
              <a:rPr lang="en-GB" altLang="en-GB" sz="2800" dirty="0"/>
              <a:t>Governing Body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 dirty="0"/>
              <a:t>Recommendations in report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 dirty="0"/>
              <a:t>Discussed with </a:t>
            </a:r>
            <a:r>
              <a:rPr lang="en-GB" altLang="en-GB" dirty="0" smtClean="0"/>
              <a:t>Head of Unit and Head </a:t>
            </a:r>
            <a:r>
              <a:rPr lang="en-GB" altLang="en-GB" dirty="0"/>
              <a:t>of </a:t>
            </a:r>
            <a:r>
              <a:rPr lang="en-GB" altLang="en-GB" dirty="0" smtClean="0"/>
              <a:t>College/Vice-President </a:t>
            </a:r>
            <a:r>
              <a:rPr lang="en-GB" altLang="en-GB" dirty="0"/>
              <a:t>and the Director of Quality Promotion Unit</a:t>
            </a:r>
          </a:p>
          <a:p>
            <a:endParaRPr lang="en-GB" altLang="en-GB" dirty="0"/>
          </a:p>
          <a:p>
            <a:r>
              <a:rPr lang="en-GB" altLang="en-GB" dirty="0"/>
              <a:t>A Quality Improvement Plan is agreed upon and acted upon by unit in first instance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Publication of Report</a:t>
            </a: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Review Report is published on University web site.</a:t>
            </a:r>
          </a:p>
          <a:p>
            <a:r>
              <a:rPr lang="en-IE"/>
              <a:t>Annual Report of Quality Promotion Committee to Governing Body also published.  Report provides a synthesis of findings and issues as well as full details on each review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Follow-up</a:t>
            </a:r>
            <a:endParaRPr lang="en-US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/>
              <a:t>Unit submits a report on actions taken and outcomes within 18 months of completion of the review to the Quality Promotion Committee</a:t>
            </a:r>
          </a:p>
          <a:p>
            <a:endParaRPr lang="en-GB" altLang="en-GB"/>
          </a:p>
          <a:p>
            <a:r>
              <a:rPr lang="en-GB" altLang="en-GB"/>
              <a:t>Report on progress is considered by Governing Body and published.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GB"/>
              <a:t>Review of QI/QA process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GB"/>
              <a:t>A major review of the process and its effectiveness in UCC and the other Irish Universities was conducted in 2005 by the EUA.  </a:t>
            </a:r>
          </a:p>
          <a:p>
            <a:r>
              <a:rPr lang="en-GB" altLang="en-GB"/>
              <a:t>The review was commissioned by the IUQB and the HEA on behalf of the Universities.  </a:t>
            </a:r>
          </a:p>
          <a:p>
            <a:r>
              <a:rPr lang="en-GB" altLang="en-GB"/>
              <a:t>The Report endorsed and commended the quality processes in place.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Major Successes</a:t>
            </a:r>
            <a:endParaRPr lang="en-US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8147050" cy="4538662"/>
          </a:xfrm>
        </p:spPr>
        <p:txBody>
          <a:bodyPr/>
          <a:lstStyle/>
          <a:p>
            <a:r>
              <a:rPr lang="en-IE" dirty="0"/>
              <a:t>Acceptance of quality review process</a:t>
            </a:r>
          </a:p>
          <a:p>
            <a:r>
              <a:rPr lang="en-IE" dirty="0"/>
              <a:t>Appreciation of need for self-reflection</a:t>
            </a:r>
          </a:p>
          <a:p>
            <a:r>
              <a:rPr lang="en-IE" dirty="0"/>
              <a:t>Embedding of a quality culture in all areas of the university </a:t>
            </a:r>
            <a:r>
              <a:rPr lang="en-IE" dirty="0" smtClean="0"/>
              <a:t>initiated</a:t>
            </a:r>
            <a:endParaRPr lang="en-IE" dirty="0"/>
          </a:p>
          <a:p>
            <a:r>
              <a:rPr lang="en-IE" dirty="0"/>
              <a:t>Ownership by unit being reviewed seen as a benefit to unit</a:t>
            </a:r>
          </a:p>
          <a:p>
            <a:r>
              <a:rPr lang="en-IE" dirty="0"/>
              <a:t>Follow-up procedures ensuring actions taken on recommendations for improvement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Challenges</a:t>
            </a:r>
            <a:endParaRPr lang="en-US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To </a:t>
            </a:r>
            <a:r>
              <a:rPr lang="en-IE" dirty="0"/>
              <a:t>reduce the workload for departments/programme boards of study/units in gathering data</a:t>
            </a:r>
          </a:p>
          <a:p>
            <a:r>
              <a:rPr lang="en-IE" dirty="0"/>
              <a:t>To ensure University acts on recommendations requiring </a:t>
            </a:r>
            <a:r>
              <a:rPr lang="en-IE" dirty="0" smtClean="0"/>
              <a:t>resources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Activities</a:t>
            </a:r>
            <a:endParaRPr lang="en-US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Development of thematic reviews, e.g. of quality of total research activity of University</a:t>
            </a:r>
          </a:p>
          <a:p>
            <a:r>
              <a:rPr lang="en-IE" dirty="0"/>
              <a:t>Complete second cycle of quality reviews</a:t>
            </a:r>
          </a:p>
          <a:p>
            <a:r>
              <a:rPr lang="en-IE" dirty="0"/>
              <a:t>Development of </a:t>
            </a:r>
            <a:r>
              <a:rPr lang="en-IE" dirty="0" smtClean="0"/>
              <a:t>improved University Information </a:t>
            </a:r>
            <a:r>
              <a:rPr lang="en-IE" dirty="0"/>
              <a:t>Systems providing </a:t>
            </a:r>
            <a:r>
              <a:rPr lang="en-IE" dirty="0" smtClean="0"/>
              <a:t>accurate data</a:t>
            </a:r>
            <a:endParaRPr lang="en-IE" dirty="0"/>
          </a:p>
          <a:p>
            <a:endParaRPr lang="en-IE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6481763" cy="1157287"/>
          </a:xfrm>
        </p:spPr>
        <p:txBody>
          <a:bodyPr/>
          <a:lstStyle/>
          <a:p>
            <a:r>
              <a:rPr lang="en-IE" sz="3600"/>
              <a:t>Embedding a Quality Culture</a:t>
            </a:r>
            <a:endParaRPr lang="en-US" sz="360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18487" cy="4467225"/>
          </a:xfrm>
        </p:spPr>
        <p:txBody>
          <a:bodyPr/>
          <a:lstStyle/>
          <a:p>
            <a:r>
              <a:rPr lang="en-IE"/>
              <a:t>Role of Director of Quality Promotion</a:t>
            </a:r>
          </a:p>
          <a:p>
            <a:r>
              <a:rPr lang="en-IE"/>
              <a:t>Emphasis on quality enhancement</a:t>
            </a:r>
          </a:p>
          <a:p>
            <a:r>
              <a:rPr lang="en-IE"/>
              <a:t>Remit wider than management of internal quality reviews</a:t>
            </a:r>
          </a:p>
          <a:p>
            <a:r>
              <a:rPr lang="en-IE"/>
              <a:t>Link to strategic planning</a:t>
            </a:r>
          </a:p>
          <a:p>
            <a:r>
              <a:rPr lang="en-IE"/>
              <a:t>Performance indicators </a:t>
            </a:r>
          </a:p>
          <a:p>
            <a:r>
              <a:rPr lang="en-IE"/>
              <a:t>Institutional data and research</a:t>
            </a:r>
          </a:p>
          <a:p>
            <a:r>
              <a:rPr lang="en-IE"/>
              <a:t>Funding of Quality Improvement Projects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Web sites</a:t>
            </a: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7226300" cy="3960812"/>
          </a:xfrm>
        </p:spPr>
        <p:txBody>
          <a:bodyPr/>
          <a:lstStyle/>
          <a:p>
            <a:r>
              <a:rPr lang="en-IE" dirty="0"/>
              <a:t>http://www.ucc.ie/quality</a:t>
            </a:r>
          </a:p>
          <a:p>
            <a:r>
              <a:rPr lang="en-IE" dirty="0" smtClean="0"/>
              <a:t>http</a:t>
            </a:r>
            <a:r>
              <a:rPr lang="en-IE" dirty="0"/>
              <a:t>://www.iuqb.ie</a:t>
            </a:r>
          </a:p>
          <a:p>
            <a:r>
              <a:rPr lang="en-US" dirty="0"/>
              <a:t>www.eua.be</a:t>
            </a:r>
            <a:endParaRPr lang="en-GB" dirty="0"/>
          </a:p>
          <a:p>
            <a:r>
              <a:rPr lang="en-GB" dirty="0" smtClean="0"/>
              <a:t>www.nqai.ie</a:t>
            </a:r>
          </a:p>
          <a:p>
            <a:r>
              <a:rPr lang="en-IE" dirty="0" smtClean="0"/>
              <a:t>http</a:t>
            </a:r>
            <a:r>
              <a:rPr lang="en-IE" dirty="0" smtClean="0"/>
              <a:t>://www.ond.vlaanderen.be/hogeronderwijs/bologna/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981200"/>
            <a:ext cx="7786687" cy="4114800"/>
          </a:xfrm>
        </p:spPr>
        <p:txBody>
          <a:bodyPr/>
          <a:lstStyle/>
          <a:p>
            <a:r>
              <a:rPr lang="en-IE"/>
              <a:t>Email:  n.ryan@ucc.ie</a:t>
            </a:r>
          </a:p>
          <a:p>
            <a:pPr>
              <a:buFont typeface="Wingdings" pitchFamily="2" charset="2"/>
              <a:buNone/>
            </a:pPr>
            <a:endParaRPr lang="en-IE"/>
          </a:p>
          <a:p>
            <a:pPr algn="ctr">
              <a:buFont typeface="Wingdings" pitchFamily="2" charset="2"/>
              <a:buNone/>
            </a:pPr>
            <a:r>
              <a:rPr lang="en-IE" sz="4400"/>
              <a:t>Thank You</a:t>
            </a:r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yan Bologna seminar ESG 24.06.08">
  <a:themeElements>
    <a:clrScheme name="Ryan Bologna seminar ESG 24.06.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yan Bologna seminar ESG 24.06.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yan Bologna seminar ESG 24.06.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yan Bologna seminar ESG 24.06.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yan Bologna seminar ESG 24.06.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yan Bologna seminar ESG 24.06.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yan Bologna seminar ESG 24.06.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yan Bologna seminar ESG 24.06.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yan Bologna seminar ESG 24.06.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yan Bologna seminar ESG 24.06.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yan Bologna seminar ESG 24.06.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yan Bologna seminar ESG 24.06.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yan Bologna seminar ESG 24.06.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yan Bologna seminar ESG 24.06.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Ryan Bologna seminar ESG 24.06.08</Template>
  <TotalTime>1262</TotalTime>
  <Words>1519</Words>
  <Application>Microsoft Office PowerPoint</Application>
  <PresentationFormat>On-screen Show (4:3)</PresentationFormat>
  <Paragraphs>317</Paragraphs>
  <Slides>57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Ryan Bologna seminar ESG 24.06.08</vt:lpstr>
      <vt:lpstr>Internal Quality Assurance at University College Cork</vt:lpstr>
      <vt:lpstr>Dr. Norma Ryan </vt:lpstr>
      <vt:lpstr>UCC</vt:lpstr>
      <vt:lpstr>Mission</vt:lpstr>
      <vt:lpstr>Colleges of UCC </vt:lpstr>
      <vt:lpstr>Universities Act 1997</vt:lpstr>
      <vt:lpstr>Section 35:            Quality Assurance</vt:lpstr>
      <vt:lpstr>National Agenda </vt:lpstr>
      <vt:lpstr>Irish Universities Quality Board</vt:lpstr>
      <vt:lpstr>QI/QA</vt:lpstr>
      <vt:lpstr>What is Quality?</vt:lpstr>
      <vt:lpstr>Quality Assurance</vt:lpstr>
      <vt:lpstr>Examples of QA</vt:lpstr>
      <vt:lpstr>QI/QA Procedures</vt:lpstr>
      <vt:lpstr>Quality Reviews</vt:lpstr>
      <vt:lpstr>Strategy in UCC</vt:lpstr>
      <vt:lpstr>Quality Promotion Committee </vt:lpstr>
      <vt:lpstr>Quality Promotion Unit</vt:lpstr>
      <vt:lpstr>Methodology</vt:lpstr>
      <vt:lpstr>Reviews must involve</vt:lpstr>
      <vt:lpstr>Questionnaires</vt:lpstr>
      <vt:lpstr>Evaluation Process 1</vt:lpstr>
      <vt:lpstr>Evaluation Process 2</vt:lpstr>
      <vt:lpstr>Evaluation Process 3</vt:lpstr>
      <vt:lpstr>Evaluation Process 5</vt:lpstr>
      <vt:lpstr>Self-Assessment Report</vt:lpstr>
      <vt:lpstr>Self-Assessment Report</vt:lpstr>
      <vt:lpstr>Self Assessment</vt:lpstr>
      <vt:lpstr>Structure of SAR</vt:lpstr>
      <vt:lpstr>Overall Analysis &amp; Recommendations</vt:lpstr>
      <vt:lpstr>Overall Analysis &amp; Recommendations (contd)</vt:lpstr>
      <vt:lpstr>Overall Analysis &amp; Recommendations (contd.) </vt:lpstr>
      <vt:lpstr>Summary of Department</vt:lpstr>
      <vt:lpstr>SWOT Analysis</vt:lpstr>
      <vt:lpstr>Evaluation of Teaching</vt:lpstr>
      <vt:lpstr>Evaluation of Research</vt:lpstr>
      <vt:lpstr>Appendices - Academic Units</vt:lpstr>
      <vt:lpstr>Appendices (contd.)</vt:lpstr>
      <vt:lpstr>Appendices - Admin &amp; Central Service Units</vt:lpstr>
      <vt:lpstr>Documentation</vt:lpstr>
      <vt:lpstr>Documentation (contd)</vt:lpstr>
      <vt:lpstr>Examples of other Documents</vt:lpstr>
      <vt:lpstr>Peer Review</vt:lpstr>
      <vt:lpstr>Peer Review Report</vt:lpstr>
      <vt:lpstr>Follow-up - 1</vt:lpstr>
      <vt:lpstr>Follow-up - 2</vt:lpstr>
      <vt:lpstr>What happens report?</vt:lpstr>
      <vt:lpstr>Recommendations in report</vt:lpstr>
      <vt:lpstr>Publication of Report</vt:lpstr>
      <vt:lpstr>Follow-up</vt:lpstr>
      <vt:lpstr>Review of QI/QA process</vt:lpstr>
      <vt:lpstr>Major Successes</vt:lpstr>
      <vt:lpstr>Challenges</vt:lpstr>
      <vt:lpstr>Activities</vt:lpstr>
      <vt:lpstr>Embedding a Quality Culture</vt:lpstr>
      <vt:lpstr>Web sites</vt:lpstr>
      <vt:lpstr>Slide 57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Culture at UCC</dc:title>
  <dc:creator>normaryan</dc:creator>
  <cp:lastModifiedBy>Norma</cp:lastModifiedBy>
  <cp:revision>44</cp:revision>
  <dcterms:created xsi:type="dcterms:W3CDTF">2007-02-26T11:48:37Z</dcterms:created>
  <dcterms:modified xsi:type="dcterms:W3CDTF">2011-04-06T05:47:06Z</dcterms:modified>
</cp:coreProperties>
</file>